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67" r:id="rId18"/>
    <p:sldId id="273" r:id="rId19"/>
    <p:sldId id="274" r:id="rId20"/>
    <p:sldId id="276" r:id="rId21"/>
    <p:sldId id="277" r:id="rId22"/>
    <p:sldId id="278" r:id="rId23"/>
    <p:sldId id="279"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7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p:scale>
          <a:sx n="75" d="100"/>
          <a:sy n="75" d="100"/>
        </p:scale>
        <p:origin x="-366" y="96"/>
      </p:cViewPr>
      <p:guideLst>
        <p:guide orient="horz" pos="2160"/>
        <p:guide pos="2880"/>
      </p:guideLst>
    </p:cSldViewPr>
  </p:slideViewPr>
  <p:outlineViewPr>
    <p:cViewPr>
      <p:scale>
        <a:sx n="33" d="100"/>
        <a:sy n="33" d="100"/>
      </p:scale>
      <p:origin x="48" y="1667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60000"/>
                <a:lumOff val="4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4/24/2012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MICROCONTROLLERS</a:t>
            </a:r>
            <a:endParaRPr lang="en-US" dirty="0"/>
          </a:p>
        </p:txBody>
      </p:sp>
      <p:sp>
        <p:nvSpPr>
          <p:cNvPr id="3" name="Subtitle 2"/>
          <p:cNvSpPr>
            <a:spLocks noGrp="1"/>
          </p:cNvSpPr>
          <p:nvPr>
            <p:ph type="subTitle" idx="1"/>
          </p:nvPr>
        </p:nvSpPr>
        <p:spPr/>
        <p:txBody>
          <a:bodyPr/>
          <a:lstStyle/>
          <a:p>
            <a:r>
              <a:rPr lang="en-US" dirty="0" smtClean="0"/>
              <a:t>MODULE 2</a:t>
            </a:r>
          </a:p>
          <a:p>
            <a:r>
              <a:rPr lang="en-US" dirty="0" smtClean="0"/>
              <a:t>Programming, Controlling and Monitoring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Circuit Components</a:t>
            </a:r>
            <a:endParaRPr lang="en-US"/>
          </a:p>
        </p:txBody>
      </p:sp>
      <p:sp>
        <p:nvSpPr>
          <p:cNvPr id="6" name="Content Placeholder 5"/>
          <p:cNvSpPr>
            <a:spLocks noGrp="1"/>
          </p:cNvSpPr>
          <p:nvPr>
            <p:ph idx="1"/>
          </p:nvPr>
        </p:nvSpPr>
        <p:spPr/>
        <p:txBody>
          <a:bodyPr>
            <a:normAutofit fontScale="92500" lnSpcReduction="10000"/>
          </a:bodyPr>
          <a:lstStyle/>
          <a:p>
            <a:r>
              <a:rPr lang="en-US" dirty="0" smtClean="0"/>
              <a:t>An LED must be connected with a resistor in series with it to limit current flowing through its terminals.</a:t>
            </a:r>
          </a:p>
          <a:p>
            <a:r>
              <a:rPr lang="en-US" b="1" dirty="0" smtClean="0"/>
              <a:t>Resistor: </a:t>
            </a:r>
            <a:r>
              <a:rPr lang="en-US" dirty="0" smtClean="0"/>
              <a:t>A resistor is a component that ‘resists’ the flow of electricity or current. </a:t>
            </a:r>
          </a:p>
          <a:p>
            <a:r>
              <a:rPr lang="en-US" dirty="0" smtClean="0"/>
              <a:t>Each resistor has a value that informs how strongly it resists current flow. The resistance value is given in ohms.</a:t>
            </a:r>
          </a:p>
          <a:p>
            <a:r>
              <a:rPr lang="en-US" dirty="0" smtClean="0"/>
              <a:t>The colored stripes help you determine the value of the resistor.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Resistor</a:t>
            </a:r>
            <a:endParaRPr lang="en-US" dirty="0"/>
          </a:p>
        </p:txBody>
      </p:sp>
      <p:pic>
        <p:nvPicPr>
          <p:cNvPr id="6" name="Content Placeholder 5" descr="res.bmp"/>
          <p:cNvPicPr>
            <a:picLocks noGrp="1" noChangeAspect="1"/>
          </p:cNvPicPr>
          <p:nvPr>
            <p:ph idx="1"/>
          </p:nvPr>
        </p:nvPicPr>
        <p:blipFill>
          <a:blip r:embed="rId2"/>
          <a:stretch>
            <a:fillRect/>
          </a:stretch>
        </p:blipFill>
        <p:spPr>
          <a:xfrm>
            <a:off x="2133600" y="2034381"/>
            <a:ext cx="4876800" cy="36576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Resistor bands and circuit symbol</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563222" y="1828801"/>
            <a:ext cx="4057093" cy="2743199"/>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257800" y="4800600"/>
            <a:ext cx="3385226" cy="1657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Resistor color codes</a:t>
            </a:r>
            <a:endParaRPr lang="en-US" dirty="0"/>
          </a:p>
        </p:txBody>
      </p:sp>
      <p:graphicFrame>
        <p:nvGraphicFramePr>
          <p:cNvPr id="4" name="Content Placeholder 3"/>
          <p:cNvGraphicFramePr>
            <a:graphicFrameLocks noGrp="1"/>
          </p:cNvGraphicFramePr>
          <p:nvPr>
            <p:ph idx="1"/>
          </p:nvPr>
        </p:nvGraphicFramePr>
        <p:xfrm>
          <a:off x="457200" y="1600200"/>
          <a:ext cx="8229600" cy="4079240"/>
        </p:xfrm>
        <a:graphic>
          <a:graphicData uri="http://schemas.openxmlformats.org/drawingml/2006/table">
            <a:tbl>
              <a:tblPr firstRow="1" bandRow="1">
                <a:tableStyleId>{00A15C55-8517-42AA-B614-E9B94910E393}</a:tableStyleId>
              </a:tblPr>
              <a:tblGrid>
                <a:gridCol w="4114800"/>
                <a:gridCol w="4114800"/>
              </a:tblGrid>
              <a:tr h="370840">
                <a:tc>
                  <a:txBody>
                    <a:bodyPr/>
                    <a:lstStyle/>
                    <a:p>
                      <a:pPr algn="ctr"/>
                      <a:r>
                        <a:rPr lang="en-US" sz="1800" kern="1200" baseline="0" dirty="0" smtClean="0"/>
                        <a:t>Digit</a:t>
                      </a:r>
                      <a:endParaRPr lang="en-US" dirty="0"/>
                    </a:p>
                  </a:txBody>
                  <a:tcPr anchor="b"/>
                </a:tc>
                <a:tc>
                  <a:txBody>
                    <a:bodyPr/>
                    <a:lstStyle/>
                    <a:p>
                      <a:pPr algn="ctr"/>
                      <a:r>
                        <a:rPr lang="en-US" sz="1800" kern="1200" baseline="0" dirty="0" smtClean="0"/>
                        <a:t>Color</a:t>
                      </a:r>
                      <a:endParaRPr lang="en-US" dirty="0"/>
                    </a:p>
                  </a:txBody>
                  <a:tcPr/>
                </a:tc>
              </a:tr>
              <a:tr h="370840">
                <a:tc>
                  <a:txBody>
                    <a:bodyPr/>
                    <a:lstStyle/>
                    <a:p>
                      <a:pPr algn="ctr"/>
                      <a:r>
                        <a:rPr lang="en-US" sz="1800" kern="1200" baseline="0" dirty="0" smtClean="0"/>
                        <a:t>0 </a:t>
                      </a:r>
                      <a:endParaRPr lang="en-US" dirty="0"/>
                    </a:p>
                  </a:txBody>
                  <a:tcPr anchor="b"/>
                </a:tc>
                <a:tc>
                  <a:txBody>
                    <a:bodyPr/>
                    <a:lstStyle/>
                    <a:p>
                      <a:pPr algn="ctr"/>
                      <a:r>
                        <a:rPr lang="en-US" sz="1800" b="1" kern="1200" baseline="0" dirty="0" smtClean="0">
                          <a:solidFill>
                            <a:schemeClr val="dk1"/>
                          </a:solidFill>
                          <a:latin typeface="+mn-lt"/>
                          <a:ea typeface="+mn-ea"/>
                          <a:cs typeface="+mn-cs"/>
                        </a:rPr>
                        <a:t> Black</a:t>
                      </a:r>
                      <a:endParaRPr lang="en-US" b="1" dirty="0"/>
                    </a:p>
                  </a:txBody>
                  <a:tcPr/>
                </a:tc>
              </a:tr>
              <a:tr h="370840">
                <a:tc>
                  <a:txBody>
                    <a:bodyPr/>
                    <a:lstStyle/>
                    <a:p>
                      <a:pPr algn="ctr"/>
                      <a:r>
                        <a:rPr lang="en-US" b="1" dirty="0" smtClean="0">
                          <a:solidFill>
                            <a:srgbClr val="C00000"/>
                          </a:solidFill>
                        </a:rPr>
                        <a:t>1</a:t>
                      </a:r>
                      <a:endParaRPr lang="en-US" b="1" dirty="0">
                        <a:solidFill>
                          <a:srgbClr val="C00000"/>
                        </a:solidFill>
                      </a:endParaRPr>
                    </a:p>
                  </a:txBody>
                  <a:tcPr anchor="b"/>
                </a:tc>
                <a:tc>
                  <a:txBody>
                    <a:bodyPr/>
                    <a:lstStyle/>
                    <a:p>
                      <a:pPr algn="ctr"/>
                      <a:r>
                        <a:rPr lang="en-US" b="1" dirty="0" smtClean="0">
                          <a:solidFill>
                            <a:srgbClr val="C00000"/>
                          </a:solidFill>
                        </a:rPr>
                        <a:t>Brown</a:t>
                      </a:r>
                      <a:endParaRPr lang="en-US" b="1" dirty="0">
                        <a:solidFill>
                          <a:srgbClr val="C00000"/>
                        </a:solidFill>
                      </a:endParaRPr>
                    </a:p>
                  </a:txBody>
                  <a:tcPr/>
                </a:tc>
              </a:tr>
              <a:tr h="370840">
                <a:tc>
                  <a:txBody>
                    <a:bodyPr/>
                    <a:lstStyle/>
                    <a:p>
                      <a:pPr algn="ctr"/>
                      <a:r>
                        <a:rPr lang="en-US" b="1" dirty="0" smtClean="0">
                          <a:solidFill>
                            <a:srgbClr val="FF0000"/>
                          </a:solidFill>
                        </a:rPr>
                        <a:t>2</a:t>
                      </a:r>
                      <a:endParaRPr lang="en-US" b="1" dirty="0">
                        <a:solidFill>
                          <a:srgbClr val="FF0000"/>
                        </a:solidFill>
                      </a:endParaRPr>
                    </a:p>
                  </a:txBody>
                  <a:tcPr anchor="b"/>
                </a:tc>
                <a:tc>
                  <a:txBody>
                    <a:bodyPr/>
                    <a:lstStyle/>
                    <a:p>
                      <a:pPr algn="ctr"/>
                      <a:r>
                        <a:rPr lang="en-US" b="1" dirty="0" smtClean="0">
                          <a:solidFill>
                            <a:srgbClr val="FF0000"/>
                          </a:solidFill>
                        </a:rPr>
                        <a:t>Red</a:t>
                      </a:r>
                      <a:endParaRPr lang="en-US" b="1" dirty="0">
                        <a:solidFill>
                          <a:srgbClr val="FF0000"/>
                        </a:solidFill>
                      </a:endParaRPr>
                    </a:p>
                  </a:txBody>
                  <a:tcPr/>
                </a:tc>
              </a:tr>
              <a:tr h="370840">
                <a:tc>
                  <a:txBody>
                    <a:bodyPr/>
                    <a:lstStyle/>
                    <a:p>
                      <a:pPr algn="ctr"/>
                      <a:r>
                        <a:rPr lang="en-US" b="1" dirty="0" smtClean="0">
                          <a:solidFill>
                            <a:schemeClr val="accent6"/>
                          </a:solidFill>
                        </a:rPr>
                        <a:t>3</a:t>
                      </a:r>
                      <a:endParaRPr lang="en-US" b="1" dirty="0">
                        <a:solidFill>
                          <a:schemeClr val="accent6"/>
                        </a:solidFill>
                      </a:endParaRPr>
                    </a:p>
                  </a:txBody>
                  <a:tcPr anchor="b"/>
                </a:tc>
                <a:tc>
                  <a:txBody>
                    <a:bodyPr/>
                    <a:lstStyle/>
                    <a:p>
                      <a:pPr algn="ctr"/>
                      <a:r>
                        <a:rPr lang="en-US" b="1" dirty="0" smtClean="0">
                          <a:solidFill>
                            <a:schemeClr val="accent6"/>
                          </a:solidFill>
                        </a:rPr>
                        <a:t>Orange</a:t>
                      </a:r>
                      <a:endParaRPr lang="en-US" b="1" dirty="0">
                        <a:solidFill>
                          <a:schemeClr val="accent6"/>
                        </a:solidFill>
                      </a:endParaRPr>
                    </a:p>
                  </a:txBody>
                  <a:tcPr/>
                </a:tc>
              </a:tr>
              <a:tr h="370840">
                <a:tc>
                  <a:txBody>
                    <a:bodyPr/>
                    <a:lstStyle/>
                    <a:p>
                      <a:pPr algn="ctr"/>
                      <a:r>
                        <a:rPr lang="en-US" b="1" dirty="0" smtClean="0">
                          <a:solidFill>
                            <a:srgbClr val="FFFF00"/>
                          </a:solidFill>
                        </a:rPr>
                        <a:t>4</a:t>
                      </a:r>
                      <a:endParaRPr lang="en-US" b="1" dirty="0">
                        <a:solidFill>
                          <a:srgbClr val="FFFF00"/>
                        </a:solidFill>
                      </a:endParaRPr>
                    </a:p>
                  </a:txBody>
                  <a:tcPr anchor="b"/>
                </a:tc>
                <a:tc>
                  <a:txBody>
                    <a:bodyPr/>
                    <a:lstStyle/>
                    <a:p>
                      <a:pPr algn="ctr"/>
                      <a:r>
                        <a:rPr lang="en-US" b="1" dirty="0" smtClean="0">
                          <a:solidFill>
                            <a:srgbClr val="FFFF00"/>
                          </a:solidFill>
                        </a:rPr>
                        <a:t>Yellow</a:t>
                      </a:r>
                      <a:endParaRPr lang="en-US" b="1" dirty="0">
                        <a:solidFill>
                          <a:srgbClr val="FFFF00"/>
                        </a:solidFill>
                      </a:endParaRPr>
                    </a:p>
                  </a:txBody>
                  <a:tcPr/>
                </a:tc>
              </a:tr>
              <a:tr h="370840">
                <a:tc>
                  <a:txBody>
                    <a:bodyPr/>
                    <a:lstStyle/>
                    <a:p>
                      <a:pPr algn="ctr"/>
                      <a:r>
                        <a:rPr lang="en-US" b="1" dirty="0" smtClean="0">
                          <a:solidFill>
                            <a:srgbClr val="00B050"/>
                          </a:solidFill>
                        </a:rPr>
                        <a:t>5</a:t>
                      </a:r>
                      <a:endParaRPr lang="en-US" b="1" dirty="0">
                        <a:solidFill>
                          <a:srgbClr val="00B050"/>
                        </a:solidFill>
                      </a:endParaRPr>
                    </a:p>
                  </a:txBody>
                  <a:tcPr anchor="b"/>
                </a:tc>
                <a:tc>
                  <a:txBody>
                    <a:bodyPr/>
                    <a:lstStyle/>
                    <a:p>
                      <a:pPr algn="ctr"/>
                      <a:r>
                        <a:rPr lang="en-US" b="1" dirty="0" smtClean="0">
                          <a:solidFill>
                            <a:srgbClr val="00B050"/>
                          </a:solidFill>
                        </a:rPr>
                        <a:t>Green</a:t>
                      </a:r>
                      <a:endParaRPr lang="en-US" b="1" dirty="0">
                        <a:solidFill>
                          <a:srgbClr val="00B050"/>
                        </a:solidFill>
                      </a:endParaRPr>
                    </a:p>
                  </a:txBody>
                  <a:tcPr/>
                </a:tc>
              </a:tr>
              <a:tr h="370840">
                <a:tc>
                  <a:txBody>
                    <a:bodyPr/>
                    <a:lstStyle/>
                    <a:p>
                      <a:pPr algn="ctr"/>
                      <a:r>
                        <a:rPr lang="en-US" b="1" dirty="0" smtClean="0">
                          <a:solidFill>
                            <a:srgbClr val="00B0F0"/>
                          </a:solidFill>
                        </a:rPr>
                        <a:t>6</a:t>
                      </a:r>
                      <a:endParaRPr lang="en-US" b="1" dirty="0">
                        <a:solidFill>
                          <a:srgbClr val="00B0F0"/>
                        </a:solidFill>
                      </a:endParaRPr>
                    </a:p>
                  </a:txBody>
                  <a:tcPr anchor="b"/>
                </a:tc>
                <a:tc>
                  <a:txBody>
                    <a:bodyPr/>
                    <a:lstStyle/>
                    <a:p>
                      <a:pPr algn="ctr"/>
                      <a:r>
                        <a:rPr lang="en-US" b="1" dirty="0" smtClean="0">
                          <a:solidFill>
                            <a:srgbClr val="00B0F0"/>
                          </a:solidFill>
                        </a:rPr>
                        <a:t>Blue</a:t>
                      </a:r>
                      <a:endParaRPr lang="en-US" b="1" dirty="0">
                        <a:solidFill>
                          <a:srgbClr val="00B0F0"/>
                        </a:solidFill>
                      </a:endParaRPr>
                    </a:p>
                  </a:txBody>
                  <a:tcPr/>
                </a:tc>
              </a:tr>
              <a:tr h="370840">
                <a:tc>
                  <a:txBody>
                    <a:bodyPr/>
                    <a:lstStyle/>
                    <a:p>
                      <a:pPr algn="ctr"/>
                      <a:r>
                        <a:rPr lang="en-US" b="1" dirty="0" smtClean="0">
                          <a:solidFill>
                            <a:srgbClr val="7030A0"/>
                          </a:solidFill>
                        </a:rPr>
                        <a:t>7</a:t>
                      </a:r>
                      <a:endParaRPr lang="en-US" b="1" dirty="0">
                        <a:solidFill>
                          <a:srgbClr val="7030A0"/>
                        </a:solidFill>
                      </a:endParaRPr>
                    </a:p>
                  </a:txBody>
                  <a:tcPr anchor="b"/>
                </a:tc>
                <a:tc>
                  <a:txBody>
                    <a:bodyPr/>
                    <a:lstStyle/>
                    <a:p>
                      <a:pPr algn="ctr"/>
                      <a:r>
                        <a:rPr lang="en-US" b="1" dirty="0" smtClean="0">
                          <a:solidFill>
                            <a:srgbClr val="7030A0"/>
                          </a:solidFill>
                        </a:rPr>
                        <a:t>Violet</a:t>
                      </a:r>
                      <a:endParaRPr lang="en-US" b="1" dirty="0">
                        <a:solidFill>
                          <a:srgbClr val="7030A0"/>
                        </a:solidFill>
                      </a:endParaRPr>
                    </a:p>
                  </a:txBody>
                  <a:tcPr/>
                </a:tc>
              </a:tr>
              <a:tr h="370840">
                <a:tc>
                  <a:txBody>
                    <a:bodyPr/>
                    <a:lstStyle/>
                    <a:p>
                      <a:pPr algn="ctr"/>
                      <a:r>
                        <a:rPr lang="en-US" b="1" dirty="0" smtClean="0">
                          <a:solidFill>
                            <a:schemeClr val="bg1">
                              <a:lumMod val="50000"/>
                            </a:schemeClr>
                          </a:solidFill>
                        </a:rPr>
                        <a:t>8</a:t>
                      </a:r>
                      <a:endParaRPr lang="en-US" b="1" dirty="0">
                        <a:solidFill>
                          <a:schemeClr val="bg1">
                            <a:lumMod val="50000"/>
                          </a:schemeClr>
                        </a:solidFill>
                      </a:endParaRPr>
                    </a:p>
                  </a:txBody>
                  <a:tcPr anchor="b"/>
                </a:tc>
                <a:tc>
                  <a:txBody>
                    <a:bodyPr/>
                    <a:lstStyle/>
                    <a:p>
                      <a:pPr algn="ctr"/>
                      <a:r>
                        <a:rPr lang="en-US" b="1" dirty="0" smtClean="0">
                          <a:solidFill>
                            <a:schemeClr val="bg1">
                              <a:lumMod val="50000"/>
                            </a:schemeClr>
                          </a:solidFill>
                        </a:rPr>
                        <a:t>Grey</a:t>
                      </a:r>
                      <a:endParaRPr lang="en-US" b="1" dirty="0">
                        <a:solidFill>
                          <a:schemeClr val="bg1">
                            <a:lumMod val="50000"/>
                          </a:schemeClr>
                        </a:solidFill>
                      </a:endParaRPr>
                    </a:p>
                  </a:txBody>
                  <a:tcPr/>
                </a:tc>
              </a:tr>
              <a:tr h="370840">
                <a:tc>
                  <a:txBody>
                    <a:bodyPr/>
                    <a:lstStyle/>
                    <a:p>
                      <a:pPr algn="ctr"/>
                      <a:r>
                        <a:rPr lang="en-US" b="1" dirty="0" smtClean="0">
                          <a:solidFill>
                            <a:schemeClr val="bg1"/>
                          </a:solidFill>
                        </a:rPr>
                        <a:t>9</a:t>
                      </a:r>
                      <a:endParaRPr lang="en-US" b="1" dirty="0">
                        <a:solidFill>
                          <a:schemeClr val="bg1"/>
                        </a:solidFill>
                      </a:endParaRPr>
                    </a:p>
                  </a:txBody>
                  <a:tcPr anchor="b">
                    <a:solidFill>
                      <a:schemeClr val="tx1">
                        <a:lumMod val="65000"/>
                        <a:lumOff val="35000"/>
                      </a:schemeClr>
                    </a:solidFill>
                  </a:tcPr>
                </a:tc>
                <a:tc>
                  <a:txBody>
                    <a:bodyPr/>
                    <a:lstStyle/>
                    <a:p>
                      <a:pPr algn="ctr"/>
                      <a:r>
                        <a:rPr lang="en-US" b="1" dirty="0" smtClean="0">
                          <a:solidFill>
                            <a:schemeClr val="bg1"/>
                          </a:solidFill>
                        </a:rPr>
                        <a:t>White</a:t>
                      </a:r>
                      <a:endParaRPr lang="en-US" b="1" dirty="0">
                        <a:solidFill>
                          <a:schemeClr val="bg1"/>
                        </a:solidFill>
                      </a:endParaRPr>
                    </a:p>
                  </a:txBody>
                  <a:tcPr>
                    <a:solidFill>
                      <a:schemeClr val="tx1">
                        <a:lumMod val="65000"/>
                        <a:lumOff val="35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Resistor color codes.</a:t>
            </a:r>
            <a:endParaRPr lang="en-US" dirty="0"/>
          </a:p>
        </p:txBody>
      </p:sp>
      <p:sp>
        <p:nvSpPr>
          <p:cNvPr id="3" name="Content Placeholder 2"/>
          <p:cNvSpPr>
            <a:spLocks noGrp="1"/>
          </p:cNvSpPr>
          <p:nvPr>
            <p:ph idx="1"/>
          </p:nvPr>
        </p:nvSpPr>
        <p:spPr/>
        <p:txBody>
          <a:bodyPr/>
          <a:lstStyle/>
          <a:p>
            <a:r>
              <a:rPr lang="en-US" dirty="0" smtClean="0"/>
              <a:t>Remember this:</a:t>
            </a:r>
          </a:p>
          <a:p>
            <a:endParaRPr lang="en-US" dirty="0" smtClean="0"/>
          </a:p>
          <a:p>
            <a:r>
              <a:rPr lang="en-US" b="1" u="sng" dirty="0" smtClean="0">
                <a:solidFill>
                  <a:srgbClr val="FF0000"/>
                </a:solidFill>
              </a:rPr>
              <a:t>BBROY</a:t>
            </a:r>
            <a:r>
              <a:rPr lang="en-US" b="1" u="sng" dirty="0" smtClean="0"/>
              <a:t> </a:t>
            </a:r>
            <a:r>
              <a:rPr lang="en-US" dirty="0" smtClean="0"/>
              <a:t>OF </a:t>
            </a:r>
            <a:r>
              <a:rPr lang="en-US" b="1" u="sng" dirty="0" smtClean="0">
                <a:solidFill>
                  <a:srgbClr val="FF0000"/>
                </a:solidFill>
              </a:rPr>
              <a:t>G</a:t>
            </a:r>
            <a:r>
              <a:rPr lang="en-US" dirty="0" smtClean="0"/>
              <a:t>REAT </a:t>
            </a:r>
            <a:r>
              <a:rPr lang="en-US" b="1" u="sng" dirty="0" smtClean="0">
                <a:solidFill>
                  <a:srgbClr val="FF0000"/>
                </a:solidFill>
              </a:rPr>
              <a:t>B</a:t>
            </a:r>
            <a:r>
              <a:rPr lang="en-US" dirty="0" smtClean="0"/>
              <a:t>RITAIN HAD A </a:t>
            </a:r>
            <a:r>
              <a:rPr lang="en-US" b="1" u="sng" dirty="0" smtClean="0">
                <a:solidFill>
                  <a:srgbClr val="FF0000"/>
                </a:solidFill>
              </a:rPr>
              <a:t>V</a:t>
            </a:r>
            <a:r>
              <a:rPr lang="en-US" dirty="0" smtClean="0"/>
              <a:t>ERY </a:t>
            </a:r>
            <a:r>
              <a:rPr lang="en-US" b="1" u="sng" dirty="0" smtClean="0">
                <a:solidFill>
                  <a:srgbClr val="FF0000"/>
                </a:solidFill>
              </a:rPr>
              <a:t>G</a:t>
            </a:r>
            <a:r>
              <a:rPr lang="en-US" dirty="0" smtClean="0"/>
              <a:t>OOD </a:t>
            </a:r>
            <a:r>
              <a:rPr lang="en-US" b="1" u="sng" dirty="0" smtClean="0">
                <a:solidFill>
                  <a:srgbClr val="FF0000"/>
                </a:solidFill>
              </a:rPr>
              <a:t>W</a:t>
            </a:r>
            <a:r>
              <a:rPr lang="en-US" dirty="0" smtClean="0"/>
              <a:t>IFE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In the resistor, the first and second color  stripes represent the first and second digits. </a:t>
            </a:r>
          </a:p>
          <a:p>
            <a:r>
              <a:rPr lang="en-US" dirty="0" smtClean="0"/>
              <a:t>The third color stripe represents the number of following zeros.</a:t>
            </a:r>
          </a:p>
          <a:p>
            <a:r>
              <a:rPr lang="en-US" dirty="0" smtClean="0"/>
              <a:t>There may be a fourth color stripe that indicates the resistor’s tolerance. The tolerance tells you how far off the part’s true resistance might be from the labeled resistance. </a:t>
            </a:r>
          </a:p>
          <a:p>
            <a:r>
              <a:rPr lang="en-US" dirty="0" smtClean="0"/>
              <a:t>     Tolerance is measured in percent, and it could be gold (5%), silver (10%) or no stripe (20%).</a:t>
            </a:r>
          </a:p>
          <a:p>
            <a:endParaRPr lang="en-US"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a:t>
            </a:r>
            <a:endParaRPr lang="en-US" dirty="0"/>
          </a:p>
        </p:txBody>
      </p:sp>
      <p:pic>
        <p:nvPicPr>
          <p:cNvPr id="1026" name="Picture 2"/>
          <p:cNvPicPr>
            <a:picLocks noGrp="1" noChangeAspect="1" noChangeArrowheads="1"/>
          </p:cNvPicPr>
          <p:nvPr>
            <p:ph sz="half" idx="1"/>
          </p:nvPr>
        </p:nvPicPr>
        <p:blipFill>
          <a:blip r:embed="rId2"/>
          <a:stretch>
            <a:fillRect/>
          </a:stretch>
        </p:blipFill>
        <p:spPr bwMode="auto">
          <a:xfrm>
            <a:off x="814387" y="2667000"/>
            <a:ext cx="3324225" cy="2276475"/>
          </a:xfrm>
          <a:prstGeom prst="rect">
            <a:avLst/>
          </a:prstGeom>
          <a:noFill/>
          <a:ln w="9525">
            <a:noFill/>
            <a:miter lim="800000"/>
            <a:headEnd/>
            <a:tailEnd/>
          </a:ln>
          <a:effectLst/>
        </p:spPr>
      </p:pic>
      <p:sp>
        <p:nvSpPr>
          <p:cNvPr id="6" name="Content Placeholder 5"/>
          <p:cNvSpPr>
            <a:spLocks noGrp="1"/>
          </p:cNvSpPr>
          <p:nvPr>
            <p:ph sz="half" idx="2"/>
          </p:nvPr>
        </p:nvSpPr>
        <p:spPr/>
        <p:txBody>
          <a:bodyPr>
            <a:noAutofit/>
          </a:bodyPr>
          <a:lstStyle/>
          <a:p>
            <a:r>
              <a:rPr lang="en-US" sz="1800" dirty="0" smtClean="0"/>
              <a:t>Can you find out the value of resistor</a:t>
            </a:r>
          </a:p>
          <a:p>
            <a:pPr>
              <a:buNone/>
            </a:pPr>
            <a:r>
              <a:rPr lang="en-US" sz="1800" dirty="0" smtClean="0"/>
              <a:t>        shown in figure?</a:t>
            </a:r>
          </a:p>
          <a:p>
            <a:r>
              <a:rPr lang="en-US" sz="1800" dirty="0" smtClean="0"/>
              <a:t>The color of the 1st bar is </a:t>
            </a:r>
            <a:r>
              <a:rPr lang="en-US" sz="1800" b="1" dirty="0" smtClean="0"/>
              <a:t>yellow, which </a:t>
            </a:r>
            <a:r>
              <a:rPr lang="en-US" sz="1800" dirty="0" smtClean="0"/>
              <a:t>corresponds to the 1st digit, the digit is  _________</a:t>
            </a:r>
          </a:p>
          <a:p>
            <a:pPr>
              <a:buNone/>
            </a:pPr>
            <a:r>
              <a:rPr lang="en-US" sz="1800" dirty="0" smtClean="0"/>
              <a:t>         The color of the 2nd bar is </a:t>
            </a:r>
            <a:r>
              <a:rPr lang="en-US" sz="1800" b="1" dirty="0" smtClean="0"/>
              <a:t>violet, which</a:t>
            </a:r>
            <a:r>
              <a:rPr lang="en-US" sz="1800" dirty="0" smtClean="0"/>
              <a:t>  corresponds to the second digit, the digit is ____</a:t>
            </a:r>
          </a:p>
          <a:p>
            <a:r>
              <a:rPr lang="en-US" sz="1800" dirty="0" smtClean="0"/>
              <a:t>The color of the 3rd bar is </a:t>
            </a:r>
            <a:r>
              <a:rPr lang="en-US" sz="1800" b="1" dirty="0" smtClean="0"/>
              <a:t>brown, which </a:t>
            </a:r>
            <a:r>
              <a:rPr lang="en-US" sz="1800" dirty="0" smtClean="0"/>
              <a:t>corresponds to the number of zeros to  follow the 2nd digit. The number of zeros  is _____</a:t>
            </a:r>
          </a:p>
          <a:p>
            <a:r>
              <a:rPr lang="en-US" sz="1800" dirty="0" smtClean="0"/>
              <a:t>Therefore the resistance value calculated</a:t>
            </a:r>
          </a:p>
          <a:p>
            <a:r>
              <a:rPr lang="en-US" sz="1800" dirty="0" smtClean="0"/>
              <a:t>Is _____________- ohms.</a:t>
            </a:r>
            <a:endParaRPr lang="en-US"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620000" cy="563562"/>
          </a:xfrm>
        </p:spPr>
        <p:txBody>
          <a:bodyPr>
            <a:normAutofit fontScale="90000"/>
          </a:bodyPr>
          <a:lstStyle/>
          <a:p>
            <a:r>
              <a:rPr lang="en-US" dirty="0" smtClean="0"/>
              <a:t>Resistance color codes</a:t>
            </a:r>
            <a:endParaRPr lang="en-US" dirty="0"/>
          </a:p>
        </p:txBody>
      </p:sp>
      <p:pic>
        <p:nvPicPr>
          <p:cNvPr id="4" name="Content Placeholder 3" descr="resistor-colour-code.gif"/>
          <p:cNvPicPr>
            <a:picLocks noGrp="1" noChangeAspect="1"/>
          </p:cNvPicPr>
          <p:nvPr>
            <p:ph idx="1"/>
          </p:nvPr>
        </p:nvPicPr>
        <p:blipFill>
          <a:blip r:embed="rId2"/>
          <a:stretch>
            <a:fillRect/>
          </a:stretch>
        </p:blipFill>
        <p:spPr>
          <a:xfrm>
            <a:off x="2286000" y="873977"/>
            <a:ext cx="4800600" cy="5884999"/>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Prototyping Area</a:t>
            </a:r>
            <a:endParaRPr lang="en-US" dirty="0"/>
          </a:p>
        </p:txBody>
      </p:sp>
      <p:pic>
        <p:nvPicPr>
          <p:cNvPr id="2050" name="Picture 2"/>
          <p:cNvPicPr>
            <a:picLocks noGrp="1" noChangeAspect="1" noChangeArrowheads="1"/>
          </p:cNvPicPr>
          <p:nvPr>
            <p:ph sz="half" idx="1"/>
          </p:nvPr>
        </p:nvPicPr>
        <p:blipFill>
          <a:blip r:embed="rId2"/>
          <a:stretch>
            <a:fillRect/>
          </a:stretch>
        </p:blipFill>
        <p:spPr bwMode="auto">
          <a:xfrm>
            <a:off x="0" y="1676400"/>
            <a:ext cx="3409950" cy="3619500"/>
          </a:xfrm>
          <a:prstGeom prst="rect">
            <a:avLst/>
          </a:prstGeom>
          <a:noFill/>
          <a:ln w="9525">
            <a:noFill/>
            <a:miter lim="800000"/>
            <a:headEnd/>
            <a:tailEnd/>
          </a:ln>
          <a:effectLst/>
        </p:spPr>
      </p:pic>
      <p:sp>
        <p:nvSpPr>
          <p:cNvPr id="5" name="Content Placeholder 4"/>
          <p:cNvSpPr>
            <a:spLocks noGrp="1"/>
          </p:cNvSpPr>
          <p:nvPr>
            <p:ph sz="half" idx="2"/>
          </p:nvPr>
        </p:nvSpPr>
        <p:spPr/>
        <p:txBody>
          <a:bodyPr>
            <a:normAutofit fontScale="85000" lnSpcReduction="20000"/>
          </a:bodyPr>
          <a:lstStyle/>
          <a:p>
            <a:pPr lvl="0"/>
            <a:r>
              <a:rPr lang="en-US" b="1" dirty="0" smtClean="0"/>
              <a:t>White Breadboard:</a:t>
            </a:r>
            <a:endParaRPr lang="en-US" dirty="0" smtClean="0"/>
          </a:p>
          <a:p>
            <a:pPr lvl="0"/>
            <a:r>
              <a:rPr lang="en-US" dirty="0" smtClean="0"/>
              <a:t>Consists of two group of rows separated by a vertical channel.</a:t>
            </a:r>
          </a:p>
          <a:p>
            <a:pPr lvl="0"/>
            <a:r>
              <a:rPr lang="en-US" dirty="0" smtClean="0"/>
              <a:t>Each row consists of 5 horizontal interconnected sockets.</a:t>
            </a:r>
          </a:p>
          <a:p>
            <a:pPr lvl="0"/>
            <a:r>
              <a:rPr lang="en-US" dirty="0" smtClean="0"/>
              <a:t>There is no connection across channel (rows are not interconnected)</a:t>
            </a:r>
          </a:p>
          <a:p>
            <a:pPr lvl="0"/>
            <a:r>
              <a:rPr lang="en-US" dirty="0" smtClean="0"/>
              <a:t>There is no connection between black of the headers to the white breadboard.</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a:bodyPr>
          <a:lstStyle/>
          <a:p>
            <a:pPr lvl="0"/>
            <a:r>
              <a:rPr lang="en-US" b="1" dirty="0" smtClean="0"/>
              <a:t>Horizontal black strip is called Power Header and consists of:</a:t>
            </a:r>
            <a:endParaRPr lang="en-US" dirty="0" smtClean="0"/>
          </a:p>
          <a:p>
            <a:r>
              <a:rPr lang="en-US" dirty="0" smtClean="0"/>
              <a:t>	</a:t>
            </a:r>
            <a:r>
              <a:rPr lang="en-US" dirty="0" err="1" smtClean="0"/>
              <a:t>V</a:t>
            </a:r>
            <a:r>
              <a:rPr lang="en-US" baseline="-25000" dirty="0" err="1" smtClean="0"/>
              <a:t>dd</a:t>
            </a:r>
            <a:r>
              <a:rPr lang="en-US" dirty="0" smtClean="0"/>
              <a:t> = +5 Volts.</a:t>
            </a:r>
          </a:p>
          <a:p>
            <a:r>
              <a:rPr lang="en-US" dirty="0" smtClean="0"/>
              <a:t>	</a:t>
            </a:r>
            <a:r>
              <a:rPr lang="en-US" dirty="0" err="1" smtClean="0"/>
              <a:t>V</a:t>
            </a:r>
            <a:r>
              <a:rPr lang="en-US" baseline="-25000" dirty="0" err="1" smtClean="0"/>
              <a:t>ss</a:t>
            </a:r>
            <a:r>
              <a:rPr lang="en-US" dirty="0" smtClean="0"/>
              <a:t> = GND = 0 Volts.</a:t>
            </a:r>
          </a:p>
          <a:p>
            <a:r>
              <a:rPr lang="en-US" dirty="0" smtClean="0"/>
              <a:t>	V</a:t>
            </a:r>
            <a:r>
              <a:rPr lang="en-US" baseline="-25000" dirty="0" smtClean="0"/>
              <a:t>IN</a:t>
            </a:r>
            <a:r>
              <a:rPr lang="en-US" dirty="0" smtClean="0"/>
              <a:t> = Supply Voltage from battery (9V) or wall DC supply. </a:t>
            </a:r>
          </a:p>
          <a:p>
            <a:endParaRPr lang="en-US" dirty="0"/>
          </a:p>
        </p:txBody>
      </p:sp>
      <p:sp>
        <p:nvSpPr>
          <p:cNvPr id="4" name="Content Placeholder 3"/>
          <p:cNvSpPr>
            <a:spLocks noGrp="1"/>
          </p:cNvSpPr>
          <p:nvPr>
            <p:ph sz="half" idx="2"/>
          </p:nvPr>
        </p:nvSpPr>
        <p:spPr/>
        <p:txBody>
          <a:bodyPr>
            <a:normAutofit/>
          </a:bodyPr>
          <a:lstStyle/>
          <a:p>
            <a:pPr lvl="0"/>
            <a:r>
              <a:rPr lang="en-US" b="1" dirty="0" smtClean="0"/>
              <a:t>Side black strip is called I/O Header and consists of:</a:t>
            </a:r>
            <a:endParaRPr lang="en-US" dirty="0" smtClean="0"/>
          </a:p>
          <a:p>
            <a:r>
              <a:rPr lang="en-US" dirty="0" smtClean="0"/>
              <a:t>	16 I/O sockets labeled P0-to-P15</a:t>
            </a:r>
            <a:r>
              <a:rPr lang="en-US" dirty="0" smtClean="0">
                <a:sym typeface="Symbol"/>
              </a:rPr>
              <a:t></a:t>
            </a:r>
            <a:r>
              <a:rPr lang="en-US" dirty="0" smtClean="0"/>
              <a:t> I/O connections to the BS2.</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Module Objectives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Define the purpose of indicator lights.</a:t>
            </a:r>
          </a:p>
          <a:p>
            <a:pPr lvl="0"/>
            <a:r>
              <a:rPr lang="en-US" dirty="0" smtClean="0"/>
              <a:t>Assemble and test an LED circuit manually.</a:t>
            </a:r>
          </a:p>
          <a:p>
            <a:pPr lvl="0"/>
            <a:r>
              <a:rPr lang="en-US" dirty="0" smtClean="0"/>
              <a:t>Connect an LED circuit to the BASIC Stamp and control it.</a:t>
            </a:r>
          </a:p>
          <a:p>
            <a:pPr lvl="0"/>
            <a:r>
              <a:rPr lang="en-US" dirty="0" smtClean="0"/>
              <a:t>Write programs using DO…LOOP and FOR… NEXT loop commands.</a:t>
            </a:r>
          </a:p>
          <a:p>
            <a:pPr lvl="0"/>
            <a:r>
              <a:rPr lang="en-US" dirty="0" smtClean="0"/>
              <a:t>Declare and use variables in a program.</a:t>
            </a:r>
          </a:p>
          <a:p>
            <a:pPr lvl="0"/>
            <a:r>
              <a:rPr lang="en-US" dirty="0" smtClean="0"/>
              <a:t>Demonstrate the operation of a bi-color LED by assembling a simple ON/OFF circuit.</a:t>
            </a:r>
          </a:p>
          <a:p>
            <a:pPr lvl="0"/>
            <a:r>
              <a:rPr lang="en-US" dirty="0" smtClean="0"/>
              <a:t>Control a bi-color LED with the BASIC Stamp.</a:t>
            </a:r>
          </a:p>
          <a:p>
            <a:pPr lvl="0"/>
            <a:r>
              <a:rPr lang="en-US" dirty="0" smtClean="0"/>
              <a:t>Connect and test a pushbutton circuit manually.</a:t>
            </a:r>
          </a:p>
          <a:p>
            <a:pPr lvl="0"/>
            <a:r>
              <a:rPr lang="en-US" dirty="0" smtClean="0"/>
              <a:t>Connect a pushbutton circuit to the BASIC Stamp and monitor its status.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Lab Activity 1</a:t>
            </a:r>
            <a:endParaRPr lang="en-US" dirty="0"/>
          </a:p>
        </p:txBody>
      </p:sp>
      <p:sp>
        <p:nvSpPr>
          <p:cNvPr id="6" name="Content Placeholder 5"/>
          <p:cNvSpPr>
            <a:spLocks noGrp="1"/>
          </p:cNvSpPr>
          <p:nvPr>
            <p:ph idx="1"/>
          </p:nvPr>
        </p:nvSpPr>
        <p:spPr>
          <a:ln>
            <a:solidFill>
              <a:srgbClr val="FF0000"/>
            </a:solidFill>
          </a:ln>
        </p:spPr>
        <p:txBody>
          <a:bodyPr>
            <a:normAutofit fontScale="92500"/>
          </a:bodyPr>
          <a:lstStyle/>
          <a:p>
            <a:r>
              <a:rPr lang="en-US" b="1" u="sng" dirty="0" smtClean="0">
                <a:solidFill>
                  <a:schemeClr val="tx2">
                    <a:lumMod val="60000"/>
                    <a:lumOff val="40000"/>
                  </a:schemeClr>
                </a:solidFill>
              </a:rPr>
              <a:t>Objective:</a:t>
            </a:r>
            <a:r>
              <a:rPr lang="en-US" b="1" u="sng" dirty="0" smtClean="0">
                <a:solidFill>
                  <a:srgbClr val="FF0000"/>
                </a:solidFill>
              </a:rPr>
              <a:t> </a:t>
            </a:r>
            <a:r>
              <a:rPr lang="en-US" dirty="0" smtClean="0"/>
              <a:t>To build and program an LED circuit.</a:t>
            </a:r>
          </a:p>
          <a:p>
            <a:r>
              <a:rPr lang="en-US" b="1" u="sng" dirty="0" smtClean="0">
                <a:solidFill>
                  <a:schemeClr val="tx2">
                    <a:lumMod val="60000"/>
                    <a:lumOff val="40000"/>
                  </a:schemeClr>
                </a:solidFill>
              </a:rPr>
              <a:t>Background</a:t>
            </a:r>
            <a:r>
              <a:rPr lang="en-US" u="sng" dirty="0" smtClean="0">
                <a:solidFill>
                  <a:schemeClr val="tx2">
                    <a:lumMod val="60000"/>
                    <a:lumOff val="40000"/>
                  </a:schemeClr>
                </a:solidFill>
              </a:rPr>
              <a:t>:</a:t>
            </a:r>
            <a:r>
              <a:rPr lang="en-US" dirty="0" smtClean="0"/>
              <a:t>  In this experiment you will build an electronic circuit on the BoE. The circuit consists of an LED in series with a 470Ω resistor. In this circuit the following two tests will be conducted:</a:t>
            </a:r>
          </a:p>
          <a:p>
            <a:r>
              <a:rPr lang="en-US" b="1" dirty="0" smtClean="0">
                <a:solidFill>
                  <a:schemeClr val="tx2">
                    <a:lumMod val="60000"/>
                    <a:lumOff val="40000"/>
                  </a:schemeClr>
                </a:solidFill>
              </a:rPr>
              <a:t>Task#1:</a:t>
            </a:r>
            <a:r>
              <a:rPr lang="en-US" dirty="0" smtClean="0"/>
              <a:t> Testing the LED </a:t>
            </a:r>
            <a:r>
              <a:rPr lang="en-US" dirty="0" smtClean="0">
                <a:ln>
                  <a:solidFill>
                    <a:srgbClr val="FF0000"/>
                  </a:solidFill>
                </a:ln>
              </a:rPr>
              <a:t>without connecting </a:t>
            </a:r>
            <a:r>
              <a:rPr lang="en-US" dirty="0" smtClean="0"/>
              <a:t>the circuit to the BS2.</a:t>
            </a:r>
          </a:p>
          <a:p>
            <a:r>
              <a:rPr lang="en-US" b="1" dirty="0" smtClean="0">
                <a:solidFill>
                  <a:schemeClr val="tx2">
                    <a:lumMod val="60000"/>
                    <a:lumOff val="40000"/>
                  </a:schemeClr>
                </a:solidFill>
              </a:rPr>
              <a:t>Task#2:</a:t>
            </a:r>
            <a:r>
              <a:rPr lang="en-US" dirty="0" smtClean="0"/>
              <a:t> Testing the LED by connecting the circuit to the BS2.</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Task #1: LED Test Circuit without BASIC Stamp</a:t>
            </a:r>
            <a:endParaRPr lang="en-US" dirty="0"/>
          </a:p>
        </p:txBody>
      </p:sp>
      <p:sp>
        <p:nvSpPr>
          <p:cNvPr id="6" name="Text Placeholder 5"/>
          <p:cNvSpPr>
            <a:spLocks noGrp="1"/>
          </p:cNvSpPr>
          <p:nvPr>
            <p:ph type="body" idx="1"/>
          </p:nvPr>
        </p:nvSpPr>
        <p:spPr/>
        <p:txBody>
          <a:bodyPr/>
          <a:lstStyle/>
          <a:p>
            <a:r>
              <a:rPr lang="en-US" dirty="0" smtClean="0"/>
              <a:t>LED Circuit on breadboard</a:t>
            </a:r>
            <a:endParaRPr lang="en-US" dirty="0"/>
          </a:p>
        </p:txBody>
      </p:sp>
      <p:pic>
        <p:nvPicPr>
          <p:cNvPr id="3074" name="Picture 2"/>
          <p:cNvPicPr>
            <a:picLocks noGrp="1" noChangeAspect="1" noChangeArrowheads="1"/>
          </p:cNvPicPr>
          <p:nvPr>
            <p:ph sz="half" idx="2"/>
          </p:nvPr>
        </p:nvPicPr>
        <p:blipFill>
          <a:blip r:embed="rId2"/>
          <a:stretch>
            <a:fillRect/>
          </a:stretch>
        </p:blipFill>
        <p:spPr bwMode="auto">
          <a:xfrm>
            <a:off x="1077119" y="2355056"/>
            <a:ext cx="2800350" cy="3590925"/>
          </a:xfrm>
          <a:prstGeom prst="rect">
            <a:avLst/>
          </a:prstGeom>
          <a:noFill/>
          <a:ln w="9525">
            <a:noFill/>
            <a:miter lim="800000"/>
            <a:headEnd/>
            <a:tailEnd/>
          </a:ln>
          <a:effectLst/>
        </p:spPr>
      </p:pic>
      <p:sp>
        <p:nvSpPr>
          <p:cNvPr id="7" name="Text Placeholder 6"/>
          <p:cNvSpPr>
            <a:spLocks noGrp="1"/>
          </p:cNvSpPr>
          <p:nvPr>
            <p:ph type="body" sz="quarter" idx="3"/>
          </p:nvPr>
        </p:nvSpPr>
        <p:spPr/>
        <p:txBody>
          <a:bodyPr/>
          <a:lstStyle/>
          <a:p>
            <a:r>
              <a:rPr lang="en-US" dirty="0" smtClean="0"/>
              <a:t>      Circuit Diagram</a:t>
            </a:r>
            <a:endParaRPr lang="en-US" dirty="0"/>
          </a:p>
        </p:txBody>
      </p:sp>
      <p:sp>
        <p:nvSpPr>
          <p:cNvPr id="8" name="Content Placeholder 7"/>
          <p:cNvSpPr>
            <a:spLocks noGrp="1"/>
          </p:cNvSpPr>
          <p:nvPr>
            <p:ph sz="quarter" idx="4"/>
          </p:nvPr>
        </p:nvSpPr>
        <p:spPr/>
        <p:txBody>
          <a:bodyPr/>
          <a:lstStyle/>
          <a:p>
            <a:endParaRPr lang="en-US" dirty="0"/>
          </a:p>
        </p:txBody>
      </p:sp>
      <p:pic>
        <p:nvPicPr>
          <p:cNvPr id="3075" name="Picture 3"/>
          <p:cNvPicPr>
            <a:picLocks noChangeAspect="1" noChangeArrowheads="1"/>
          </p:cNvPicPr>
          <p:nvPr/>
        </p:nvPicPr>
        <p:blipFill>
          <a:blip r:embed="rId3"/>
          <a:srcRect/>
          <a:stretch>
            <a:fillRect/>
          </a:stretch>
        </p:blipFill>
        <p:spPr bwMode="auto">
          <a:xfrm>
            <a:off x="5257800" y="2209800"/>
            <a:ext cx="2390775" cy="3743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b="1" dirty="0" smtClean="0"/>
              <a:t>Procedure</a:t>
            </a:r>
            <a:r>
              <a:rPr lang="en-US" dirty="0" smtClean="0"/>
              <a:t/>
            </a:r>
            <a:br>
              <a:rPr lang="en-US" dirty="0" smtClean="0"/>
            </a:br>
            <a:endParaRPr lang="en-US" dirty="0"/>
          </a:p>
        </p:txBody>
      </p:sp>
      <p:sp>
        <p:nvSpPr>
          <p:cNvPr id="8" name="Content Placeholder 7"/>
          <p:cNvSpPr>
            <a:spLocks noGrp="1"/>
          </p:cNvSpPr>
          <p:nvPr>
            <p:ph idx="1"/>
          </p:nvPr>
        </p:nvSpPr>
        <p:spPr/>
        <p:txBody>
          <a:bodyPr>
            <a:normAutofit fontScale="85000" lnSpcReduction="10000"/>
          </a:bodyPr>
          <a:lstStyle/>
          <a:p>
            <a:pPr lvl="0"/>
            <a:r>
              <a:rPr lang="en-US" dirty="0" smtClean="0"/>
              <a:t>Disconnect power from your BoE by setting the 3-position SW on the BoE to position-0.</a:t>
            </a:r>
          </a:p>
          <a:p>
            <a:pPr lvl="0"/>
            <a:r>
              <a:rPr lang="en-US" dirty="0" smtClean="0"/>
              <a:t>Refer to Figure  and make the following connections:</a:t>
            </a:r>
          </a:p>
          <a:p>
            <a:pPr lvl="0"/>
            <a:r>
              <a:rPr lang="en-US" dirty="0" smtClean="0"/>
              <a:t>Connect the cathode terminal of the LED to Vss.</a:t>
            </a:r>
          </a:p>
          <a:p>
            <a:pPr lvl="0"/>
            <a:r>
              <a:rPr lang="en-US" dirty="0" smtClean="0"/>
              <a:t>Connect the anode terminal into a suitable socket.</a:t>
            </a:r>
          </a:p>
          <a:p>
            <a:pPr lvl="0"/>
            <a:r>
              <a:rPr lang="en-US" dirty="0" smtClean="0"/>
              <a:t>Connect one terminal of R (470Ω) to the anode of the LED.</a:t>
            </a:r>
          </a:p>
          <a:p>
            <a:pPr lvl="0"/>
            <a:r>
              <a:rPr lang="en-US" dirty="0" smtClean="0"/>
              <a:t>Connect the other terminal of R (470Ω) to VDD.</a:t>
            </a:r>
          </a:p>
          <a:p>
            <a:pPr lvl="0"/>
            <a:r>
              <a:rPr lang="en-US" dirty="0" smtClean="0"/>
              <a:t>Turn on the Power of the BOE. What do you observe?</a:t>
            </a:r>
          </a:p>
          <a:p>
            <a:pPr lvl="0"/>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Task #2: LED Test Circuit with BASIC Stamp</a:t>
            </a:r>
            <a:endParaRPr lang="en-US" dirty="0"/>
          </a:p>
        </p:txBody>
      </p:sp>
      <p:pic>
        <p:nvPicPr>
          <p:cNvPr id="4098" name="Picture 2"/>
          <p:cNvPicPr>
            <a:picLocks noGrp="1" noChangeAspect="1" noChangeArrowheads="1"/>
          </p:cNvPicPr>
          <p:nvPr>
            <p:ph sz="half" idx="1"/>
          </p:nvPr>
        </p:nvPicPr>
        <p:blipFill>
          <a:blip r:embed="rId2"/>
          <a:stretch>
            <a:fillRect/>
          </a:stretch>
        </p:blipFill>
        <p:spPr bwMode="auto">
          <a:xfrm>
            <a:off x="952500" y="1724819"/>
            <a:ext cx="3048000" cy="4276725"/>
          </a:xfrm>
          <a:prstGeom prst="rect">
            <a:avLst/>
          </a:prstGeom>
          <a:noFill/>
          <a:ln w="9525">
            <a:noFill/>
            <a:miter lim="800000"/>
            <a:headEnd/>
            <a:tailEnd/>
          </a:ln>
          <a:effectLst/>
        </p:spPr>
      </p:pic>
      <p:sp>
        <p:nvSpPr>
          <p:cNvPr id="5" name="Content Placeholder 4"/>
          <p:cNvSpPr>
            <a:spLocks noGrp="1"/>
          </p:cNvSpPr>
          <p:nvPr>
            <p:ph sz="half" idx="2"/>
          </p:nvPr>
        </p:nvSpPr>
        <p:spPr/>
        <p:txBody>
          <a:bodyPr/>
          <a:lstStyle/>
          <a:p>
            <a:pPr lvl="0"/>
            <a:r>
              <a:rPr lang="en-US" dirty="0" smtClean="0"/>
              <a:t>Disconnect power from your BoE.</a:t>
            </a:r>
          </a:p>
          <a:p>
            <a:pPr lvl="0"/>
            <a:r>
              <a:rPr lang="en-US" dirty="0" smtClean="0"/>
              <a:t>Modify the circuit to match the one in figure </a:t>
            </a:r>
          </a:p>
          <a:p>
            <a:pPr lvl="0"/>
            <a:r>
              <a:rPr lang="en-US" dirty="0" smtClean="0"/>
              <a:t>Enter the following program on the BASIC Stamp editor and save it as </a:t>
            </a:r>
            <a:r>
              <a:rPr lang="en-US" b="1" dirty="0" smtClean="0"/>
              <a:t>LEDOnOff.bs2</a:t>
            </a: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a:srcRect/>
          <a:stretch>
            <a:fillRect/>
          </a:stretch>
        </p:blipFill>
        <p:spPr bwMode="auto">
          <a:xfrm>
            <a:off x="754529" y="685800"/>
            <a:ext cx="7921744" cy="579917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LEDOnOff.bs2 Works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command  </a:t>
            </a:r>
            <a:r>
              <a:rPr lang="en-US" dirty="0" err="1" smtClean="0"/>
              <a:t>DEBUG“The</a:t>
            </a:r>
            <a:r>
              <a:rPr lang="en-US" dirty="0" smtClean="0"/>
              <a:t> LED connected to Pin14 is </a:t>
            </a:r>
            <a:r>
              <a:rPr lang="en-US" dirty="0" err="1" smtClean="0"/>
              <a:t>blinking”makes</a:t>
            </a:r>
            <a:r>
              <a:rPr lang="en-US" dirty="0" smtClean="0"/>
              <a:t> this statement appear in the Debug terminal.</a:t>
            </a:r>
          </a:p>
          <a:p>
            <a:r>
              <a:rPr lang="en-US" dirty="0" smtClean="0"/>
              <a:t> The command HIGH 14 causes the BASIC Stamp to internally connect I/O pin P14 to </a:t>
            </a:r>
            <a:r>
              <a:rPr lang="en-US" dirty="0" err="1" smtClean="0"/>
              <a:t>Vdd</a:t>
            </a:r>
            <a:r>
              <a:rPr lang="en-US" dirty="0" smtClean="0"/>
              <a:t>. This turns the LED ON. </a:t>
            </a:r>
          </a:p>
          <a:p>
            <a:r>
              <a:rPr lang="en-US" dirty="0" smtClean="0"/>
              <a:t>The command PAUSE 500 causes the BASIC Stamp to pause or stop for 0.5 second while the LED stays ON. The number 500 tells the BASIC Stamp to wait for 500/1000 of a second. </a:t>
            </a:r>
          </a:p>
          <a:p>
            <a:r>
              <a:rPr lang="en-US" dirty="0" smtClean="0"/>
              <a:t>The command syntax is </a:t>
            </a:r>
            <a:r>
              <a:rPr lang="en-US" b="1" dirty="0" smtClean="0"/>
              <a:t>PAUSE duration </a:t>
            </a:r>
            <a:r>
              <a:rPr lang="en-US" dirty="0" smtClean="0"/>
              <a:t>where the duration is in milliseconds.</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command  LOW 14  causes the BASIC Stamp to internally connect I/O pin P14 to Vss. This turns the LED OFF. </a:t>
            </a:r>
          </a:p>
          <a:p>
            <a:r>
              <a:rPr lang="en-US" dirty="0" smtClean="0"/>
              <a:t>Since LOW 14 is followed by another PAUSE 500, the LED stays OFF for 0.5 second.</a:t>
            </a:r>
          </a:p>
          <a:p>
            <a:r>
              <a:rPr lang="en-US" dirty="0" smtClean="0"/>
              <a:t>The reason the code repeats itself, or the LED keeps blinking over and over again is because it is nested between the PBASIC keywords DO and LOOP. </a:t>
            </a:r>
          </a:p>
          <a:p>
            <a:r>
              <a:rPr lang="en-US" dirty="0" smtClean="0"/>
              <a:t>The four commands between the  DO and LOOP are executed by the BASIC Stamp over and over again. Therefore, the LED will keep flashing until the power is disconnected, or until the battery runs out.</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Bi-Color LED Control</a:t>
            </a:r>
            <a:endParaRPr lang="en-US" dirty="0"/>
          </a:p>
        </p:txBody>
      </p:sp>
      <p:sp>
        <p:nvSpPr>
          <p:cNvPr id="3" name="Content Placeholder 2"/>
          <p:cNvSpPr>
            <a:spLocks noGrp="1"/>
          </p:cNvSpPr>
          <p:nvPr>
            <p:ph sz="half" idx="1"/>
          </p:nvPr>
        </p:nvSpPr>
        <p:spPr/>
        <p:txBody>
          <a:bodyPr/>
          <a:lstStyle/>
          <a:p>
            <a:r>
              <a:rPr lang="en-US" dirty="0" smtClean="0"/>
              <a:t>The bi-color LED is just two LEDs in one package. </a:t>
            </a:r>
            <a:endParaRPr lang="en-US" dirty="0" smtClean="0"/>
          </a:p>
          <a:p>
            <a:endParaRPr lang="en-US" dirty="0" smtClean="0"/>
          </a:p>
          <a:p>
            <a:endParaRPr lang="en-US" dirty="0"/>
          </a:p>
        </p:txBody>
      </p:sp>
      <p:pic>
        <p:nvPicPr>
          <p:cNvPr id="1027" name="Picture 3"/>
          <p:cNvPicPr>
            <a:picLocks noGrp="1" noChangeAspect="1" noChangeArrowheads="1"/>
          </p:cNvPicPr>
          <p:nvPr>
            <p:ph sz="half" idx="2"/>
          </p:nvPr>
        </p:nvPicPr>
        <p:blipFill>
          <a:blip r:embed="rId2"/>
          <a:srcRect/>
          <a:stretch>
            <a:fillRect/>
          </a:stretch>
        </p:blipFill>
        <p:spPr bwMode="auto">
          <a:xfrm>
            <a:off x="3352799" y="2667001"/>
            <a:ext cx="4889765" cy="3834606"/>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Uses of bi </a:t>
            </a:r>
            <a:r>
              <a:rPr lang="en-US" dirty="0" err="1" smtClean="0"/>
              <a:t>colour</a:t>
            </a:r>
            <a:r>
              <a:rPr lang="en-US" dirty="0" smtClean="0"/>
              <a:t> LED</a:t>
            </a:r>
            <a:endParaRPr lang="en-US" dirty="0"/>
          </a:p>
        </p:txBody>
      </p:sp>
      <p:sp>
        <p:nvSpPr>
          <p:cNvPr id="8" name="Content Placeholder 7"/>
          <p:cNvSpPr>
            <a:spLocks noGrp="1"/>
          </p:cNvSpPr>
          <p:nvPr>
            <p:ph sz="half" idx="1"/>
          </p:nvPr>
        </p:nvSpPr>
        <p:spPr/>
        <p:txBody>
          <a:bodyPr>
            <a:normAutofit lnSpcReduction="10000"/>
          </a:bodyPr>
          <a:lstStyle/>
          <a:p>
            <a:r>
              <a:rPr lang="en-US" dirty="0" smtClean="0"/>
              <a:t>The device shown in figure </a:t>
            </a:r>
            <a:r>
              <a:rPr lang="en-US" dirty="0" smtClean="0"/>
              <a:t> </a:t>
            </a:r>
            <a:r>
              <a:rPr lang="en-US" dirty="0" smtClean="0"/>
              <a:t>is a security monitor for electronic keys. </a:t>
            </a:r>
            <a:endParaRPr lang="en-US" dirty="0" smtClean="0"/>
          </a:p>
          <a:p>
            <a:r>
              <a:rPr lang="en-US" dirty="0" smtClean="0"/>
              <a:t>When </a:t>
            </a:r>
            <a:r>
              <a:rPr lang="en-US" dirty="0" smtClean="0"/>
              <a:t>an electronic key with the right code is used, the LED changes color, and a door opens. </a:t>
            </a:r>
            <a:endParaRPr lang="en-US" dirty="0" smtClean="0"/>
          </a:p>
          <a:p>
            <a:r>
              <a:rPr lang="en-US" dirty="0" smtClean="0"/>
              <a:t>This is one of the uses of  </a:t>
            </a:r>
            <a:r>
              <a:rPr lang="en-US" dirty="0" smtClean="0"/>
              <a:t>a bi-color LED. </a:t>
            </a:r>
          </a:p>
          <a:p>
            <a:endParaRPr lang="en-US" dirty="0"/>
          </a:p>
        </p:txBody>
      </p:sp>
      <p:pic>
        <p:nvPicPr>
          <p:cNvPr id="2050" name="Picture 2"/>
          <p:cNvPicPr>
            <a:picLocks noGrp="1" noChangeAspect="1" noChangeArrowheads="1"/>
          </p:cNvPicPr>
          <p:nvPr>
            <p:ph sz="half" idx="2"/>
          </p:nvPr>
        </p:nvPicPr>
        <p:blipFill>
          <a:blip r:embed="rId2"/>
          <a:srcRect/>
          <a:stretch>
            <a:fillRect/>
          </a:stretch>
        </p:blipFill>
        <p:spPr bwMode="auto">
          <a:xfrm>
            <a:off x="5334000" y="2133235"/>
            <a:ext cx="2390775" cy="3101546"/>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543800" cy="792162"/>
          </a:xfrm>
        </p:spPr>
        <p:txBody>
          <a:bodyPr/>
          <a:lstStyle/>
          <a:p>
            <a:r>
              <a:rPr lang="en-US" dirty="0" smtClean="0"/>
              <a:t>Bi </a:t>
            </a:r>
            <a:r>
              <a:rPr lang="en-US" dirty="0" err="1" smtClean="0"/>
              <a:t>colour</a:t>
            </a:r>
            <a:r>
              <a:rPr lang="en-US" dirty="0" smtClean="0"/>
              <a:t> LED connection</a:t>
            </a:r>
            <a:endParaRPr lang="en-US" dirty="0"/>
          </a:p>
        </p:txBody>
      </p:sp>
      <p:sp>
        <p:nvSpPr>
          <p:cNvPr id="3" name="Content Placeholder 2"/>
          <p:cNvSpPr>
            <a:spLocks noGrp="1"/>
          </p:cNvSpPr>
          <p:nvPr>
            <p:ph idx="1"/>
          </p:nvPr>
        </p:nvSpPr>
        <p:spPr>
          <a:xfrm>
            <a:off x="304800" y="990600"/>
            <a:ext cx="8382000" cy="5135563"/>
          </a:xfrm>
        </p:spPr>
        <p:txBody>
          <a:bodyPr>
            <a:normAutofit/>
          </a:bodyPr>
          <a:lstStyle/>
          <a:p>
            <a:r>
              <a:rPr lang="en-US" sz="2000" dirty="0" smtClean="0"/>
              <a:t>Figure </a:t>
            </a:r>
            <a:r>
              <a:rPr lang="en-US" sz="2000" dirty="0" smtClean="0"/>
              <a:t> </a:t>
            </a:r>
            <a:r>
              <a:rPr lang="en-US" sz="2000" dirty="0" smtClean="0"/>
              <a:t>shows how you can apply voltage in one direction and the LED will glow RED. </a:t>
            </a:r>
            <a:endParaRPr lang="en-US" sz="2000" dirty="0" smtClean="0"/>
          </a:p>
          <a:p>
            <a:r>
              <a:rPr lang="en-US" sz="2000" dirty="0" smtClean="0"/>
              <a:t>By </a:t>
            </a:r>
            <a:r>
              <a:rPr lang="en-US" sz="2000" dirty="0" smtClean="0"/>
              <a:t>disconnecting the LED and plugging it back in reversed, the LED will glow green</a:t>
            </a:r>
            <a:r>
              <a:rPr lang="en-US" sz="2000" dirty="0" smtClean="0"/>
              <a:t>.</a:t>
            </a:r>
          </a:p>
          <a:p>
            <a:r>
              <a:rPr lang="en-US" sz="2000" dirty="0" smtClean="0"/>
              <a:t> </a:t>
            </a:r>
            <a:r>
              <a:rPr lang="en-US" sz="2000" dirty="0" smtClean="0"/>
              <a:t>As with other LEDs, if both terminals of the LED are connected to </a:t>
            </a:r>
            <a:r>
              <a:rPr lang="en-US" sz="2000" dirty="0" err="1" smtClean="0"/>
              <a:t>Vss</a:t>
            </a:r>
            <a:r>
              <a:rPr lang="en-US" sz="2000" dirty="0" smtClean="0"/>
              <a:t>, the LED will not emit light.</a:t>
            </a:r>
          </a:p>
          <a:p>
            <a:endParaRPr lang="en-US" dirty="0"/>
          </a:p>
        </p:txBody>
      </p:sp>
      <p:pic>
        <p:nvPicPr>
          <p:cNvPr id="3074" name="Picture 2"/>
          <p:cNvPicPr>
            <a:picLocks noGrp="1" noChangeAspect="1" noChangeArrowheads="1"/>
          </p:cNvPicPr>
          <p:nvPr>
            <p:ph sz="half" idx="4294967295"/>
          </p:nvPr>
        </p:nvPicPr>
        <p:blipFill>
          <a:blip r:embed="rId2"/>
          <a:srcRect/>
          <a:stretch>
            <a:fillRect/>
          </a:stretch>
        </p:blipFill>
        <p:spPr bwMode="auto">
          <a:xfrm>
            <a:off x="1447800" y="3290954"/>
            <a:ext cx="6629400" cy="3609844"/>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dirty="0"/>
          </a:p>
        </p:txBody>
      </p:sp>
      <p:sp>
        <p:nvSpPr>
          <p:cNvPr id="3" name="Content Placeholder 2"/>
          <p:cNvSpPr>
            <a:spLocks noGrp="1"/>
          </p:cNvSpPr>
          <p:nvPr>
            <p:ph idx="1"/>
          </p:nvPr>
        </p:nvSpPr>
        <p:spPr/>
        <p:txBody>
          <a:bodyPr/>
          <a:lstStyle/>
          <a:p>
            <a:r>
              <a:rPr lang="en-US" dirty="0" smtClean="0"/>
              <a:t>In this module, you will learn how to write simple programs to control indicator lights connected to the output pins of the BASIC stamp, </a:t>
            </a:r>
          </a:p>
          <a:p>
            <a:r>
              <a:rPr lang="en-US" dirty="0" smtClean="0"/>
              <a:t>And also how to monitor the status of the pins configured as inputs to the BASIC Stamp.</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Lab </a:t>
            </a:r>
            <a:r>
              <a:rPr lang="en-US" b="1" dirty="0" smtClean="0"/>
              <a:t>Activity2</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Objective: </a:t>
            </a:r>
            <a:r>
              <a:rPr lang="en-US" dirty="0" smtClean="0"/>
              <a:t>To build and test the Bi-color LED Circuit</a:t>
            </a:r>
          </a:p>
          <a:p>
            <a:endParaRPr lang="en-US" b="1" dirty="0" smtClean="0"/>
          </a:p>
          <a:p>
            <a:r>
              <a:rPr lang="en-US" b="1" dirty="0" smtClean="0"/>
              <a:t>Background</a:t>
            </a:r>
            <a:r>
              <a:rPr lang="en-US" b="1" dirty="0" smtClean="0"/>
              <a:t>: </a:t>
            </a:r>
            <a:r>
              <a:rPr lang="en-US" dirty="0" smtClean="0"/>
              <a:t>Initially, you will conduct a manual test for the bi-color LED. The bi-color LED will be connected to the BASIC Stamp in the second test</a:t>
            </a:r>
            <a:r>
              <a:rPr lang="en-US" dirty="0" smtClean="0"/>
              <a:t>.</a:t>
            </a:r>
          </a:p>
          <a:p>
            <a:r>
              <a:rPr lang="en-US" dirty="0" smtClean="0"/>
              <a:t> </a:t>
            </a:r>
            <a:r>
              <a:rPr lang="en-US" dirty="0" smtClean="0"/>
              <a:t>Controlling a bi-color LED with the BASIC Stamp requires two I/O pins. After you have manually verified that the bi-color LED works using the manual test, you can proceed with the second test.</a:t>
            </a:r>
          </a:p>
          <a:p>
            <a:r>
              <a:rPr lang="en-US" b="1" dirty="0" smtClean="0"/>
              <a:t>Part #1: Manual Test</a:t>
            </a:r>
            <a:endParaRPr lang="en-US" dirty="0" smtClean="0"/>
          </a:p>
          <a:p>
            <a:pPr lvl="0"/>
            <a:r>
              <a:rPr lang="en-US" dirty="0" smtClean="0"/>
              <a:t>Disconnect power from your Board of Education.</a:t>
            </a:r>
          </a:p>
          <a:p>
            <a:pPr lvl="0"/>
            <a:r>
              <a:rPr lang="en-US" dirty="0" smtClean="0"/>
              <a:t>Build the circuit shown on the left side of </a:t>
            </a:r>
            <a:r>
              <a:rPr lang="en-US" dirty="0" smtClean="0"/>
              <a:t>Figure</a:t>
            </a:r>
            <a:endParaRPr lang="en-US" dirty="0" smtClean="0"/>
          </a:p>
          <a:p>
            <a:pPr lvl="0"/>
            <a:r>
              <a:rPr lang="en-US" dirty="0" smtClean="0"/>
              <a:t>Reconnect power and verify that the bi-color LED is emitting red light.</a:t>
            </a:r>
          </a:p>
          <a:p>
            <a:pPr lvl="0"/>
            <a:r>
              <a:rPr lang="en-US" dirty="0" smtClean="0"/>
              <a:t>Disconnect power again.</a:t>
            </a:r>
          </a:p>
          <a:p>
            <a:pPr lvl="0"/>
            <a:r>
              <a:rPr lang="en-US" dirty="0" smtClean="0"/>
              <a:t>Modify your circuit so that it matches the right side of Figure </a:t>
            </a:r>
          </a:p>
          <a:p>
            <a:pPr lvl="0"/>
            <a:r>
              <a:rPr lang="en-US" dirty="0" smtClean="0"/>
              <a:t>Reconnect power.</a:t>
            </a:r>
          </a:p>
          <a:p>
            <a:pPr lvl="0"/>
            <a:r>
              <a:rPr lang="en-US" dirty="0" smtClean="0"/>
              <a:t>Verify that the bi-color LED is now emitting green light.</a:t>
            </a:r>
          </a:p>
          <a:p>
            <a:pPr lvl="0"/>
            <a:r>
              <a:rPr lang="en-US" dirty="0" smtClean="0"/>
              <a:t>Disconnect power.</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Bi-color LED Test</a:t>
            </a: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1371600" y="1838712"/>
            <a:ext cx="6007400" cy="3800088"/>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1417638"/>
          </a:xfrm>
        </p:spPr>
        <p:txBody>
          <a:bodyPr>
            <a:normAutofit fontScale="90000"/>
          </a:bodyPr>
          <a:lstStyle/>
          <a:p>
            <a:r>
              <a:rPr lang="en-US" b="1" dirty="0" smtClean="0"/>
              <a:t/>
            </a:r>
            <a:br>
              <a:rPr lang="en-US" b="1" dirty="0" smtClean="0"/>
            </a:br>
            <a:r>
              <a:rPr lang="en-US" b="1" dirty="0" smtClean="0"/>
              <a:t>Part </a:t>
            </a:r>
            <a:r>
              <a:rPr lang="en-US" b="1" dirty="0" smtClean="0"/>
              <a:t>#2: Controlling bi-color LED with BASIC Stamp</a:t>
            </a:r>
            <a:r>
              <a:rPr lang="en-US" dirty="0" smtClean="0"/>
              <a:t/>
            </a:r>
            <a:br>
              <a:rPr lang="en-US" dirty="0" smtClean="0"/>
            </a:br>
            <a:endParaRPr lang="en-US" dirty="0"/>
          </a:p>
        </p:txBody>
      </p:sp>
      <p:pic>
        <p:nvPicPr>
          <p:cNvPr id="5122" name="Picture 2"/>
          <p:cNvPicPr>
            <a:picLocks noGrp="1" noChangeAspect="1" noChangeArrowheads="1"/>
          </p:cNvPicPr>
          <p:nvPr>
            <p:ph idx="1"/>
          </p:nvPr>
        </p:nvPicPr>
        <p:blipFill>
          <a:blip r:embed="rId2"/>
          <a:srcRect/>
          <a:stretch>
            <a:fillRect/>
          </a:stretch>
        </p:blipFill>
        <p:spPr bwMode="auto">
          <a:xfrm>
            <a:off x="1371600" y="1853303"/>
            <a:ext cx="6172199" cy="3876195"/>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Circuit diagram</a:t>
            </a:r>
            <a:endParaRPr lang="en-US" dirty="0"/>
          </a:p>
        </p:txBody>
      </p:sp>
      <p:sp>
        <p:nvSpPr>
          <p:cNvPr id="3" name="Content Placeholder 2"/>
          <p:cNvSpPr>
            <a:spLocks noGrp="1"/>
          </p:cNvSpPr>
          <p:nvPr>
            <p:ph sz="half" idx="1"/>
          </p:nvPr>
        </p:nvSpPr>
        <p:spPr>
          <a:xfrm>
            <a:off x="457200" y="1600201"/>
            <a:ext cx="3429000" cy="3505200"/>
          </a:xfrm>
        </p:spPr>
        <p:txBody>
          <a:bodyPr/>
          <a:lstStyle/>
          <a:p>
            <a:r>
              <a:rPr lang="en-US" dirty="0" smtClean="0"/>
              <a:t>Figure </a:t>
            </a:r>
            <a:r>
              <a:rPr lang="en-US" dirty="0" smtClean="0"/>
              <a:t> </a:t>
            </a:r>
            <a:r>
              <a:rPr lang="en-US" dirty="0" smtClean="0"/>
              <a:t>shows how you can use P15 and P14 to control the current flow in the bi-color LED circuit</a:t>
            </a:r>
            <a:r>
              <a:rPr lang="en-US" dirty="0" smtClean="0"/>
              <a:t>.</a:t>
            </a:r>
          </a:p>
          <a:p>
            <a:endParaRPr lang="en-US" dirty="0" smtClean="0"/>
          </a:p>
          <a:p>
            <a:endParaRPr lang="en-US" dirty="0" smtClean="0"/>
          </a:p>
          <a:p>
            <a:endParaRPr lang="en-US" dirty="0" smtClean="0"/>
          </a:p>
          <a:p>
            <a:endParaRPr lang="en-US" dirty="0"/>
          </a:p>
        </p:txBody>
      </p:sp>
      <p:pic>
        <p:nvPicPr>
          <p:cNvPr id="6148" name="Picture 4"/>
          <p:cNvPicPr>
            <a:picLocks noGrp="1" noChangeAspect="1" noChangeArrowheads="1"/>
          </p:cNvPicPr>
          <p:nvPr>
            <p:ph sz="half" idx="2"/>
          </p:nvPr>
        </p:nvPicPr>
        <p:blipFill>
          <a:blip r:embed="rId2"/>
          <a:srcRect/>
          <a:stretch>
            <a:fillRect/>
          </a:stretch>
        </p:blipFill>
        <p:spPr bwMode="auto">
          <a:xfrm>
            <a:off x="3962400" y="1790114"/>
            <a:ext cx="4724400" cy="3620568"/>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t>Enter the TestBiColorLed.bs2 </a:t>
            </a:r>
            <a:r>
              <a:rPr lang="en-US" dirty="0" smtClean="0"/>
              <a:t>code into </a:t>
            </a:r>
            <a:r>
              <a:rPr lang="en-US" dirty="0" smtClean="0"/>
              <a:t>the BASIC Stamp editor.</a:t>
            </a:r>
          </a:p>
          <a:p>
            <a:r>
              <a:rPr lang="en-US" dirty="0" smtClean="0"/>
              <a:t>Run the program, and verify that the bi-color LED cycles through red, green and off states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for bi </a:t>
            </a:r>
            <a:r>
              <a:rPr lang="en-US" dirty="0" err="1" smtClean="0"/>
              <a:t>colour</a:t>
            </a:r>
            <a:r>
              <a:rPr lang="en-US" dirty="0" smtClean="0"/>
              <a:t> LED</a:t>
            </a:r>
            <a:endParaRPr lang="en-US" dirty="0"/>
          </a:p>
        </p:txBody>
      </p:sp>
      <p:pic>
        <p:nvPicPr>
          <p:cNvPr id="7170" name="Picture 2"/>
          <p:cNvPicPr>
            <a:picLocks noGrp="1" noChangeAspect="1" noChangeArrowheads="1"/>
          </p:cNvPicPr>
          <p:nvPr>
            <p:ph idx="1"/>
          </p:nvPr>
        </p:nvPicPr>
        <p:blipFill>
          <a:blip r:embed="rId2"/>
          <a:srcRect/>
          <a:stretch>
            <a:fillRect/>
          </a:stretch>
        </p:blipFill>
        <p:spPr bwMode="auto">
          <a:xfrm>
            <a:off x="1219200" y="1338234"/>
            <a:ext cx="6722424" cy="5062566"/>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PBASIC PROGRAMMING</a:t>
            </a:r>
            <a:endParaRPr lang="en-US" dirty="0"/>
          </a:p>
        </p:txBody>
      </p:sp>
      <p:sp>
        <p:nvSpPr>
          <p:cNvPr id="6" name="Content Placeholder 5"/>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Indicator Lights</a:t>
            </a:r>
            <a:r>
              <a:rPr lang="en-US" dirty="0" smtClean="0"/>
              <a:t/>
            </a:r>
            <a:br>
              <a:rPr lang="en-US" dirty="0" smtClean="0"/>
            </a:br>
            <a:endParaRPr lang="en-US" dirty="0"/>
          </a:p>
        </p:txBody>
      </p:sp>
      <p:pic>
        <p:nvPicPr>
          <p:cNvPr id="6" name="Content Placeholder 5" descr="indicator_group.jpg"/>
          <p:cNvPicPr>
            <a:picLocks noGrp="1" noChangeAspect="1"/>
          </p:cNvPicPr>
          <p:nvPr>
            <p:ph sz="half" idx="1"/>
          </p:nvPr>
        </p:nvPicPr>
        <p:blipFill>
          <a:blip r:embed="rId2"/>
          <a:stretch>
            <a:fillRect/>
          </a:stretch>
        </p:blipFill>
        <p:spPr>
          <a:xfrm>
            <a:off x="718820" y="2075021"/>
            <a:ext cx="3515360" cy="3576320"/>
          </a:xfrm>
        </p:spPr>
      </p:pic>
      <p:pic>
        <p:nvPicPr>
          <p:cNvPr id="7" name="Content Placeholder 6" descr="washing machine.bmp"/>
          <p:cNvPicPr>
            <a:picLocks noGrp="1" noChangeAspect="1"/>
          </p:cNvPicPr>
          <p:nvPr>
            <p:ph sz="half" idx="2"/>
          </p:nvPr>
        </p:nvPicPr>
        <p:blipFill>
          <a:blip r:embed="rId3"/>
          <a:stretch>
            <a:fillRect/>
          </a:stretch>
        </p:blipFill>
        <p:spPr>
          <a:xfrm>
            <a:off x="4800601" y="1326633"/>
            <a:ext cx="3581400" cy="486603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Uses Of Indicator lights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Indicator lights tells us that what process is going on in  a particular machine and we also note that the device  is  running properly or needs some attention!</a:t>
            </a:r>
          </a:p>
          <a:p>
            <a:r>
              <a:rPr lang="en-US" dirty="0" smtClean="0"/>
              <a:t>A few examples of devices with indicator lights include car stereos, televisions, VCRs, disk drives, and alarm system control panels.</a:t>
            </a:r>
          </a:p>
          <a:p>
            <a:r>
              <a:rPr lang="en-US" dirty="0" smtClean="0"/>
              <a:t>Turning an indicator light ON or OFF is a simple matter of connecting and disconnecting it from a power source.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Building an LED Circuit</a:t>
            </a:r>
            <a:endParaRPr lang="en-US" dirty="0"/>
          </a:p>
        </p:txBody>
      </p:sp>
      <p:sp>
        <p:nvSpPr>
          <p:cNvPr id="3" name="Content Placeholder 2"/>
          <p:cNvSpPr>
            <a:spLocks noGrp="1"/>
          </p:cNvSpPr>
          <p:nvPr>
            <p:ph idx="1"/>
          </p:nvPr>
        </p:nvSpPr>
        <p:spPr/>
        <p:txBody>
          <a:bodyPr/>
          <a:lstStyle/>
          <a:p>
            <a:r>
              <a:rPr lang="en-US" dirty="0" smtClean="0"/>
              <a:t>What is LED?</a:t>
            </a:r>
          </a:p>
          <a:p>
            <a:r>
              <a:rPr lang="en-US" dirty="0" smtClean="0"/>
              <a:t>It is a diode which will conduct in one direction.</a:t>
            </a:r>
          </a:p>
          <a:p>
            <a:r>
              <a:rPr lang="en-US" b="1" u="sng" dirty="0" smtClean="0">
                <a:solidFill>
                  <a:srgbClr val="FF0000"/>
                </a:solidFill>
              </a:rPr>
              <a:t>L</a:t>
            </a:r>
            <a:r>
              <a:rPr lang="en-US" dirty="0" smtClean="0"/>
              <a:t>IGHT </a:t>
            </a:r>
            <a:r>
              <a:rPr lang="en-US" b="1" u="sng" dirty="0" smtClean="0">
                <a:solidFill>
                  <a:srgbClr val="FF0000"/>
                </a:solidFill>
              </a:rPr>
              <a:t>E</a:t>
            </a:r>
            <a:r>
              <a:rPr lang="en-US" dirty="0" smtClean="0"/>
              <a:t>MITTING </a:t>
            </a:r>
            <a:r>
              <a:rPr lang="en-US" b="1" u="sng" dirty="0" smtClean="0">
                <a:solidFill>
                  <a:srgbClr val="FF0000"/>
                </a:solidFill>
              </a:rPr>
              <a:t>D</a:t>
            </a:r>
            <a:r>
              <a:rPr lang="en-US" dirty="0" smtClean="0"/>
              <a:t>IODE ( </a:t>
            </a:r>
            <a:r>
              <a:rPr lang="en-US" b="1" u="sng" dirty="0" smtClean="0">
                <a:solidFill>
                  <a:srgbClr val="FF0000"/>
                </a:solidFill>
              </a:rPr>
              <a:t>LED</a:t>
            </a:r>
            <a:r>
              <a:rPr lang="en-US" dirty="0" smtClean="0"/>
              <a:t> )</a:t>
            </a:r>
          </a:p>
          <a:p>
            <a:r>
              <a:rPr lang="en-US" dirty="0" smtClean="0"/>
              <a:t>It is available in red, green, yellow, blue and   bi color.</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LED</a:t>
            </a:r>
            <a:endParaRPr lang="en-US" dirty="0"/>
          </a:p>
        </p:txBody>
      </p:sp>
      <p:sp>
        <p:nvSpPr>
          <p:cNvPr id="3" name="Content Placeholder 2"/>
          <p:cNvSpPr>
            <a:spLocks noGrp="1"/>
          </p:cNvSpPr>
          <p:nvPr>
            <p:ph idx="1"/>
          </p:nvPr>
        </p:nvSpPr>
        <p:spPr/>
        <p:txBody>
          <a:bodyPr/>
          <a:lstStyle/>
          <a:p>
            <a:r>
              <a:rPr lang="en-US" b="1" dirty="0" smtClean="0"/>
              <a:t>Function</a:t>
            </a:r>
          </a:p>
          <a:p>
            <a:pPr>
              <a:buNone/>
            </a:pPr>
            <a:r>
              <a:rPr lang="en-US" dirty="0" smtClean="0"/>
              <a:t> LEDs emit light when an electric current passes through them.</a:t>
            </a:r>
          </a:p>
          <a:p>
            <a:pPr>
              <a:buNone/>
            </a:pPr>
            <a:endParaRPr lang="en-US" dirty="0" smtClean="0"/>
          </a:p>
          <a:p>
            <a:pPr>
              <a:buNone/>
            </a:pPr>
            <a:endParaRPr lang="en-US" dirty="0" smtClean="0"/>
          </a:p>
          <a:p>
            <a:pPr>
              <a:buNone/>
            </a:pPr>
            <a:r>
              <a:rPr lang="en-US" dirty="0" smtClean="0"/>
              <a:t>Circuit symbol :</a:t>
            </a:r>
          </a:p>
          <a:p>
            <a:pPr>
              <a:buNone/>
            </a:pPr>
            <a:endParaRPr lang="en-US" dirty="0" smtClean="0"/>
          </a:p>
          <a:p>
            <a:pPr>
              <a:buNone/>
            </a:pPr>
            <a:endParaRPr lang="en-US" dirty="0"/>
          </a:p>
        </p:txBody>
      </p:sp>
      <p:pic>
        <p:nvPicPr>
          <p:cNvPr id="4" name="Picture 3" descr="LED3.gif"/>
          <p:cNvPicPr>
            <a:picLocks noChangeAspect="1"/>
          </p:cNvPicPr>
          <p:nvPr/>
        </p:nvPicPr>
        <p:blipFill>
          <a:blip r:embed="rId2"/>
          <a:stretch>
            <a:fillRect/>
          </a:stretch>
        </p:blipFill>
        <p:spPr>
          <a:xfrm>
            <a:off x="3276600" y="3276599"/>
            <a:ext cx="4038600" cy="1109193"/>
          </a:xfrm>
          <a:prstGeom prst="rect">
            <a:avLst/>
          </a:prstGeom>
        </p:spPr>
      </p:pic>
      <p:pic>
        <p:nvPicPr>
          <p:cNvPr id="5" name="Picture 4" descr="LED 4.gif"/>
          <p:cNvPicPr>
            <a:picLocks noChangeAspect="1"/>
          </p:cNvPicPr>
          <p:nvPr/>
        </p:nvPicPr>
        <p:blipFill>
          <a:blip r:embed="rId3"/>
          <a:stretch>
            <a:fillRect/>
          </a:stretch>
        </p:blipFill>
        <p:spPr>
          <a:xfrm>
            <a:off x="1676400" y="5105400"/>
            <a:ext cx="4648200" cy="125143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LED CONNECTION</a:t>
            </a:r>
            <a:endParaRPr lang="en-US" dirty="0"/>
          </a:p>
        </p:txBody>
      </p:sp>
      <p:pic>
        <p:nvPicPr>
          <p:cNvPr id="4" name="Content Placeholder 3" descr="ledak.gif"/>
          <p:cNvPicPr>
            <a:picLocks noGrp="1" noChangeAspect="1"/>
          </p:cNvPicPr>
          <p:nvPr>
            <p:ph idx="1"/>
          </p:nvPr>
        </p:nvPicPr>
        <p:blipFill>
          <a:blip r:embed="rId2"/>
          <a:stretch>
            <a:fillRect/>
          </a:stretch>
        </p:blipFill>
        <p:spPr>
          <a:xfrm>
            <a:off x="1524000" y="2314575"/>
            <a:ext cx="5486400" cy="259624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Different </a:t>
            </a:r>
            <a:r>
              <a:rPr lang="en-US" dirty="0" err="1" smtClean="0"/>
              <a:t>colours</a:t>
            </a:r>
            <a:r>
              <a:rPr lang="en-US" dirty="0" smtClean="0"/>
              <a:t> of LED</a:t>
            </a:r>
            <a:endParaRPr lang="en-US" dirty="0"/>
          </a:p>
        </p:txBody>
      </p:sp>
      <p:pic>
        <p:nvPicPr>
          <p:cNvPr id="7" name="Content Placeholder 6" descr="LED2.gif"/>
          <p:cNvPicPr>
            <a:picLocks noGrp="1" noChangeAspect="1"/>
          </p:cNvPicPr>
          <p:nvPr>
            <p:ph sz="half" idx="1"/>
          </p:nvPr>
        </p:nvPicPr>
        <p:blipFill>
          <a:blip r:embed="rId2"/>
          <a:stretch>
            <a:fillRect/>
          </a:stretch>
        </p:blipFill>
        <p:spPr>
          <a:xfrm>
            <a:off x="4724400" y="1600200"/>
            <a:ext cx="3878687" cy="1873380"/>
          </a:xfrm>
        </p:spPr>
      </p:pic>
      <p:pic>
        <p:nvPicPr>
          <p:cNvPr id="8" name="Content Placeholder 7" descr="led1.jpg"/>
          <p:cNvPicPr>
            <a:picLocks noGrp="1" noChangeAspect="1"/>
          </p:cNvPicPr>
          <p:nvPr>
            <p:ph sz="half" idx="2"/>
          </p:nvPr>
        </p:nvPicPr>
        <p:blipFill>
          <a:blip r:embed="rId3"/>
          <a:stretch>
            <a:fillRect/>
          </a:stretch>
        </p:blipFill>
        <p:spPr>
          <a:xfrm>
            <a:off x="685800" y="3429000"/>
            <a:ext cx="3810000" cy="28575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748</TotalTime>
  <Words>1422</Words>
  <Application>Microsoft Office PowerPoint</Application>
  <PresentationFormat>On-screen Show (4:3)</PresentationFormat>
  <Paragraphs>157</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MICROCONTROLLERS</vt:lpstr>
      <vt:lpstr>Module Objectives </vt:lpstr>
      <vt:lpstr>Introduction</vt:lpstr>
      <vt:lpstr>Indicator Lights </vt:lpstr>
      <vt:lpstr>Uses Of Indicator lights</vt:lpstr>
      <vt:lpstr>Building an LED Circuit</vt:lpstr>
      <vt:lpstr>LED</vt:lpstr>
      <vt:lpstr>LED CONNECTION</vt:lpstr>
      <vt:lpstr>Different colours of LED</vt:lpstr>
      <vt:lpstr>Circuit Components</vt:lpstr>
      <vt:lpstr>Resistor</vt:lpstr>
      <vt:lpstr>Resistor bands and circuit symbol</vt:lpstr>
      <vt:lpstr>Resistor color codes</vt:lpstr>
      <vt:lpstr>Resistor color codes.</vt:lpstr>
      <vt:lpstr>Slide 15</vt:lpstr>
      <vt:lpstr> </vt:lpstr>
      <vt:lpstr>Resistance color codes</vt:lpstr>
      <vt:lpstr>Prototyping Area</vt:lpstr>
      <vt:lpstr>Slide 19</vt:lpstr>
      <vt:lpstr>Lab Activity 1</vt:lpstr>
      <vt:lpstr>Task #1: LED Test Circuit without BASIC Stamp</vt:lpstr>
      <vt:lpstr>Procedure </vt:lpstr>
      <vt:lpstr>Task #2: LED Test Circuit with BASIC Stamp</vt:lpstr>
      <vt:lpstr>Slide 24</vt:lpstr>
      <vt:lpstr>How LEDOnOff.bs2 Works </vt:lpstr>
      <vt:lpstr>Slide 26</vt:lpstr>
      <vt:lpstr>Bi-Color LED Control</vt:lpstr>
      <vt:lpstr>Uses of bi colour LED</vt:lpstr>
      <vt:lpstr>Bi colour LED connection</vt:lpstr>
      <vt:lpstr>Lab Activity2</vt:lpstr>
      <vt:lpstr>Manual Bi-color LED Test</vt:lpstr>
      <vt:lpstr> Part #2: Controlling bi-color LED with BASIC Stamp </vt:lpstr>
      <vt:lpstr>Circuit diagram</vt:lpstr>
      <vt:lpstr>Slide 34</vt:lpstr>
      <vt:lpstr>Program for bi colour LED</vt:lpstr>
      <vt:lpstr>PBASIC PROGRAMMING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MICROCONTROLLERS</dc:title>
  <dc:creator/>
  <cp:lastModifiedBy>aruna.anand</cp:lastModifiedBy>
  <cp:revision>13</cp:revision>
  <dcterms:created xsi:type="dcterms:W3CDTF">2006-08-16T00:00:00Z</dcterms:created>
  <dcterms:modified xsi:type="dcterms:W3CDTF">2012-04-24T17:29:41Z</dcterms:modified>
</cp:coreProperties>
</file>